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Barlow Bold" panose="020B0604020202020204" charset="0"/>
      <p:bold r:id="rId13"/>
    </p:embeddedFont>
    <p:embeddedFont>
      <p:font typeface="Montserrat" panose="00000500000000000000" pitchFamily="2" charset="0"/>
      <p:regular r:id="rId1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5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H EDSON RIBEIRO DE CARVALHO" userId="35b60df4-cd43-4a4d-af91-3812aad1b462" providerId="ADAL" clId="{9F0844E5-88E9-4AB3-9DD8-B94BF21182C7}"/>
    <pc:docChg chg="custSel modSld">
      <pc:chgData name="JONH EDSON RIBEIRO DE CARVALHO" userId="35b60df4-cd43-4a4d-af91-3812aad1b462" providerId="ADAL" clId="{9F0844E5-88E9-4AB3-9DD8-B94BF21182C7}" dt="2026-02-25T00:43:58.398" v="6" actId="478"/>
      <pc:docMkLst>
        <pc:docMk/>
      </pc:docMkLst>
      <pc:sldChg chg="delSp modSp mod">
        <pc:chgData name="JONH EDSON RIBEIRO DE CARVALHO" userId="35b60df4-cd43-4a4d-af91-3812aad1b462" providerId="ADAL" clId="{9F0844E5-88E9-4AB3-9DD8-B94BF21182C7}" dt="2026-02-25T00:43:58.398" v="6" actId="478"/>
        <pc:sldMkLst>
          <pc:docMk/>
          <pc:sldMk cId="0" sldId="265"/>
        </pc:sldMkLst>
        <pc:spChg chg="del">
          <ac:chgData name="JONH EDSON RIBEIRO DE CARVALHO" userId="35b60df4-cd43-4a4d-af91-3812aad1b462" providerId="ADAL" clId="{9F0844E5-88E9-4AB3-9DD8-B94BF21182C7}" dt="2026-02-25T00:43:46.864" v="0" actId="478"/>
          <ac:spMkLst>
            <pc:docMk/>
            <pc:sldMk cId="0" sldId="265"/>
            <ac:spMk id="5" creationId="{00000000-0000-0000-0000-000000000000}"/>
          </ac:spMkLst>
        </pc:spChg>
        <pc:spChg chg="del">
          <ac:chgData name="JONH EDSON RIBEIRO DE CARVALHO" userId="35b60df4-cd43-4a4d-af91-3812aad1b462" providerId="ADAL" clId="{9F0844E5-88E9-4AB3-9DD8-B94BF21182C7}" dt="2026-02-25T00:43:51.967" v="2" actId="478"/>
          <ac:spMkLst>
            <pc:docMk/>
            <pc:sldMk cId="0" sldId="265"/>
            <ac:spMk id="6" creationId="{00000000-0000-0000-0000-000000000000}"/>
          </ac:spMkLst>
        </pc:spChg>
        <pc:spChg chg="del">
          <ac:chgData name="JONH EDSON RIBEIRO DE CARVALHO" userId="35b60df4-cd43-4a4d-af91-3812aad1b462" providerId="ADAL" clId="{9F0844E5-88E9-4AB3-9DD8-B94BF21182C7}" dt="2026-02-25T00:43:49.615" v="1" actId="478"/>
          <ac:spMkLst>
            <pc:docMk/>
            <pc:sldMk cId="0" sldId="265"/>
            <ac:spMk id="7" creationId="{00000000-0000-0000-0000-000000000000}"/>
          </ac:spMkLst>
        </pc:spChg>
        <pc:spChg chg="del">
          <ac:chgData name="JONH EDSON RIBEIRO DE CARVALHO" userId="35b60df4-cd43-4a4d-af91-3812aad1b462" providerId="ADAL" clId="{9F0844E5-88E9-4AB3-9DD8-B94BF21182C7}" dt="2026-02-25T00:43:54.438" v="3" actId="478"/>
          <ac:spMkLst>
            <pc:docMk/>
            <pc:sldMk cId="0" sldId="265"/>
            <ac:spMk id="8" creationId="{00000000-0000-0000-0000-000000000000}"/>
          </ac:spMkLst>
        </pc:spChg>
        <pc:spChg chg="del mod">
          <ac:chgData name="JONH EDSON RIBEIRO DE CARVALHO" userId="35b60df4-cd43-4a4d-af91-3812aad1b462" providerId="ADAL" clId="{9F0844E5-88E9-4AB3-9DD8-B94BF21182C7}" dt="2026-02-25T00:43:56.810" v="5" actId="478"/>
          <ac:spMkLst>
            <pc:docMk/>
            <pc:sldMk cId="0" sldId="265"/>
            <ac:spMk id="9" creationId="{00000000-0000-0000-0000-000000000000}"/>
          </ac:spMkLst>
        </pc:spChg>
        <pc:spChg chg="del">
          <ac:chgData name="JONH EDSON RIBEIRO DE CARVALHO" userId="35b60df4-cd43-4a4d-af91-3812aad1b462" providerId="ADAL" clId="{9F0844E5-88E9-4AB3-9DD8-B94BF21182C7}" dt="2026-02-25T00:43:58.398" v="6" actId="478"/>
          <ac:spMkLst>
            <pc:docMk/>
            <pc:sldMk cId="0" sldId="265"/>
            <ac:spMk id="1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0810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2189798"/>
            <a:ext cx="7627382" cy="2138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Fundamentos de Cloud Computing: Visão Geral da AWS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4652843"/>
            <a:ext cx="7627382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Uma apresentação concisa sobre a infraestrutura global da AWS, seus conceitos-chave (regiões, zonas de disponibilidade, PoPs) e o modelo de responsabilidade compartilhada — para arquitetar aplicações seguras, resilientes e conformes.</a:t>
            </a:r>
            <a:endParaRPr lang="en-US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044416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Conclusão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2082046"/>
            <a:ext cx="7627382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Entender regiões, AZs, PoPs e o modelo de responsabilidade compartilhada é essencial para projetar sistemas seguros, resilientes e eficientes na AWS. Com decisões acertadas de arquitetura você otimiza custos, desempenho e conformidade.</a:t>
            </a:r>
            <a:endParaRPr lang="en-US" sz="17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55677" y="879277"/>
            <a:ext cx="4540806" cy="4930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 que é Cloud Computing?</a:t>
            </a:r>
            <a:endParaRPr lang="en-US" sz="3100" dirty="0"/>
          </a:p>
        </p:txBody>
      </p:sp>
      <p:sp>
        <p:nvSpPr>
          <p:cNvPr id="4" name="Text 1"/>
          <p:cNvSpPr/>
          <p:nvPr/>
        </p:nvSpPr>
        <p:spPr>
          <a:xfrm>
            <a:off x="655677" y="1615202"/>
            <a:ext cx="7832646" cy="8386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Uso remoto de recursos computacionais via internet: armazenamento, processamento, redes e serviços gerenciados. A AWS, pioneira desde 2006, oferece hoje mais de 200 serviços para infraestrutura, dados, IA, segurança e operações.</a:t>
            </a:r>
            <a:endParaRPr lang="en-US" sz="14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677" y="2636044"/>
            <a:ext cx="468273" cy="46827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55677" y="3306723"/>
            <a:ext cx="246507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Elasticidade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655677" y="3711892"/>
            <a:ext cx="7832646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Escala automática para picos e vales de demanda.</a:t>
            </a:r>
            <a:endParaRPr lang="en-US" sz="14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5677" y="4315420"/>
            <a:ext cx="468273" cy="46827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55677" y="4986099"/>
            <a:ext cx="246507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Modelo pay-as-you-go</a:t>
            </a:r>
            <a:endParaRPr lang="en-US" sz="1900" dirty="0"/>
          </a:p>
        </p:txBody>
      </p:sp>
      <p:sp>
        <p:nvSpPr>
          <p:cNvPr id="10" name="Text 5"/>
          <p:cNvSpPr/>
          <p:nvPr/>
        </p:nvSpPr>
        <p:spPr>
          <a:xfrm>
            <a:off x="655677" y="5391269"/>
            <a:ext cx="7832646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Pague apenas pelo consumo efetivo.</a:t>
            </a:r>
            <a:endParaRPr lang="en-US" sz="14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5677" y="5994797"/>
            <a:ext cx="468273" cy="46827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55677" y="6665476"/>
            <a:ext cx="246507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Segurança integrada</a:t>
            </a:r>
            <a:endParaRPr lang="en-US" sz="1900" dirty="0"/>
          </a:p>
        </p:txBody>
      </p:sp>
      <p:sp>
        <p:nvSpPr>
          <p:cNvPr id="13" name="Text 7"/>
          <p:cNvSpPr/>
          <p:nvPr/>
        </p:nvSpPr>
        <p:spPr>
          <a:xfrm>
            <a:off x="655677" y="7070646"/>
            <a:ext cx="7832646" cy="279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Controles nativos, auditoria e certificações.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1289090"/>
            <a:ext cx="5849303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Infraestrutura Global da AWS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6244709" y="2184083"/>
            <a:ext cx="76273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AWS opera dezenas de regiões e centenas de Zonas de Disponibilidade (AZs) para oferecer resiliência e presença global.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6244709" y="3121223"/>
            <a:ext cx="3705344" cy="2321362"/>
          </a:xfrm>
          <a:prstGeom prst="roundRect">
            <a:avLst>
              <a:gd name="adj" fmla="val 14000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6468904" y="334541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38 Regiões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468904" y="3831550"/>
            <a:ext cx="3256955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Regiões geográficas independentes estrategicamente distribuídas.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10166628" y="3121223"/>
            <a:ext cx="3705463" cy="2321362"/>
          </a:xfrm>
          <a:prstGeom prst="roundRect">
            <a:avLst>
              <a:gd name="adj" fmla="val 14000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10390823" y="334541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120+ AZs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0390823" y="3831550"/>
            <a:ext cx="3257074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Cada região contém múltiplas AZs isoladas para alta disponibilidade.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6244709" y="5659160"/>
            <a:ext cx="7627382" cy="1281232"/>
          </a:xfrm>
          <a:prstGeom prst="roundRect">
            <a:avLst>
              <a:gd name="adj" fmla="val 25366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6468904" y="588335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Expansão contínua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6468904" y="6369487"/>
            <a:ext cx="717899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Anúncios regulares de novas regiões e AZs (ex.: 2026).</a:t>
            </a:r>
            <a:endParaRPr lang="en-US" sz="17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1284" y="590312"/>
            <a:ext cx="6638568" cy="564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Regiões AWS: Bases Geográficas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51284" y="1580555"/>
            <a:ext cx="13127831" cy="6836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Cada região é um conjunto de datacenters fisicamente próximos e logicamente isolados. A escolha da região afeta latência, custo, soberania de dados e conformidade com leis locais (ex: LGPD).</a:t>
            </a:r>
            <a:endParaRPr lang="en-US" sz="16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84" y="2742605"/>
            <a:ext cx="8349734" cy="4660225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632275" y="4100870"/>
            <a:ext cx="3790712" cy="3530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Impactos da escolha de região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632275" y="4666536"/>
            <a:ext cx="4254341" cy="15161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Latência para usuários finais</a:t>
            </a:r>
            <a:endParaRPr lang="en-US" sz="1650" dirty="0"/>
          </a:p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Custos de transferência e serviços</a:t>
            </a:r>
            <a:endParaRPr lang="en-US" sz="1650" dirty="0"/>
          </a:p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Requisitos regulatórios e de residência de dados</a:t>
            </a:r>
            <a:endParaRPr lang="en-US" sz="16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1231225"/>
            <a:ext cx="6229112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Zonas de Disponibilidade (AZs)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58309" y="2126218"/>
            <a:ext cx="762738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AZs são unidades de isolamento dentro de uma região: datacenters independentes com energia, rede e segurança redundantes. Projetadas para evitar falhas simultâneas e permitir replicação rápida.</a:t>
            </a:r>
            <a:endParaRPr lang="en-US" sz="1700" dirty="0"/>
          </a:p>
        </p:txBody>
      </p:sp>
      <p:sp>
        <p:nvSpPr>
          <p:cNvPr id="5" name="Shape 2"/>
          <p:cNvSpPr/>
          <p:nvPr/>
        </p:nvSpPr>
        <p:spPr>
          <a:xfrm>
            <a:off x="758309" y="3410069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3"/>
          <p:cNvSpPr/>
          <p:nvPr/>
        </p:nvSpPr>
        <p:spPr>
          <a:xfrm>
            <a:off x="1462326" y="348448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Redundância física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462326" y="3970615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Isolamento contra falhas locais e desastres.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758309" y="4750594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1462326" y="482500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Replicação e failover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462326" y="5311140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Arquiteturas multi-AZ suportam RTO/RPO rigorosos.</a:t>
            </a:r>
            <a:endParaRPr lang="en-US" sz="1700" dirty="0"/>
          </a:p>
        </p:txBody>
      </p:sp>
      <p:sp>
        <p:nvSpPr>
          <p:cNvPr id="11" name="Shape 8"/>
          <p:cNvSpPr/>
          <p:nvPr/>
        </p:nvSpPr>
        <p:spPr>
          <a:xfrm>
            <a:off x="758309" y="6091118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1462326" y="616553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Melhor prática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1462326" y="6651665"/>
            <a:ext cx="692336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Distribuir recursos críticos em &gt;=2 AZs na mesma região.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381369"/>
            <a:ext cx="11087933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Pontos de Presença (PoPs), Zonas Locais e Wavelength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58309" y="3384709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Camadas de borda que reduzem latência e aproximam serviços dos usuários.</a:t>
            </a:r>
            <a:endParaRPr lang="en-US" sz="1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3975140"/>
            <a:ext cx="921901" cy="56971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950958" y="397514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PoPs (CDN)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950958" y="4461272"/>
            <a:ext cx="2998113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Cache de conteúdo e aceleração global (CloudFront) para experiências rápidas.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819" y="3975140"/>
            <a:ext cx="921901" cy="56971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412468" y="397514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Zonas Locais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412468" y="4461272"/>
            <a:ext cx="2998113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Infraestrutura próxima ao usuário para latência ultra baixa em aplicações sensíveis.</a:t>
            </a:r>
            <a:endParaRPr lang="en-US" sz="17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1329" y="3975140"/>
            <a:ext cx="921901" cy="56971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873978" y="397514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Wavelength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0873978" y="4461272"/>
            <a:ext cx="2998113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Integração com redes 5G para aplicações móveis com latência de milissegundos.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4826" y="622102"/>
            <a:ext cx="7667149" cy="11103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Modelo de Responsabilidade Compartilhada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6224826" y="2040612"/>
            <a:ext cx="7667149" cy="999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segurança e conformidade na nuvem é uma responsabilidade compartilhada entre a AWS e o cliente. Conhecer os limites é essencial para evitar lacunas operacionais.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6224826" y="3818692"/>
            <a:ext cx="3576161" cy="2660213"/>
          </a:xfrm>
          <a:prstGeom prst="roundRect">
            <a:avLst>
              <a:gd name="adj" fmla="val 412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826" y="3795832"/>
            <a:ext cx="3576161" cy="91440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438" y="3502223"/>
            <a:ext cx="632936" cy="63293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458664" y="4346138"/>
            <a:ext cx="3108484" cy="694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Segurança da nuvem (AWS)</a:t>
            </a:r>
            <a:endParaRPr lang="en-US" sz="2150" dirty="0"/>
          </a:p>
        </p:txBody>
      </p:sp>
      <p:sp>
        <p:nvSpPr>
          <p:cNvPr id="9" name="Text 4"/>
          <p:cNvSpPr/>
          <p:nvPr/>
        </p:nvSpPr>
        <p:spPr>
          <a:xfrm>
            <a:off x="6458664" y="5245656"/>
            <a:ext cx="3108484" cy="999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Infraestrutura física, hardware, hypervisor, rede global e serviços básicos.</a:t>
            </a:r>
            <a:endParaRPr lang="en-US" sz="1650" dirty="0"/>
          </a:p>
        </p:txBody>
      </p:sp>
      <p:sp>
        <p:nvSpPr>
          <p:cNvPr id="10" name="Shape 5"/>
          <p:cNvSpPr/>
          <p:nvPr/>
        </p:nvSpPr>
        <p:spPr>
          <a:xfrm>
            <a:off x="10323433" y="3818692"/>
            <a:ext cx="3576161" cy="2660213"/>
          </a:xfrm>
          <a:prstGeom prst="roundRect">
            <a:avLst>
              <a:gd name="adj" fmla="val 412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3433" y="3795832"/>
            <a:ext cx="3576161" cy="91440"/>
          </a:xfrm>
          <a:prstGeom prst="rect">
            <a:avLst/>
          </a:prstGeom>
        </p:spPr>
      </p:pic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5046" y="3502223"/>
            <a:ext cx="632936" cy="632936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10557272" y="4346138"/>
            <a:ext cx="3108484" cy="694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Segurança na nuvem (Cliente)</a:t>
            </a:r>
            <a:endParaRPr lang="en-US" sz="2150" dirty="0"/>
          </a:p>
        </p:txBody>
      </p:sp>
      <p:sp>
        <p:nvSpPr>
          <p:cNvPr id="14" name="Text 7"/>
          <p:cNvSpPr/>
          <p:nvPr/>
        </p:nvSpPr>
        <p:spPr>
          <a:xfrm>
            <a:off x="10557272" y="5245656"/>
            <a:ext cx="3108484" cy="999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Configuração de serviços, IAM, criptografia de dados, aplicação e patches.</a:t>
            </a:r>
            <a:endParaRPr lang="en-US" sz="1650" dirty="0"/>
          </a:p>
        </p:txBody>
      </p:sp>
      <p:sp>
        <p:nvSpPr>
          <p:cNvPr id="15" name="Text 8"/>
          <p:cNvSpPr/>
          <p:nvPr/>
        </p:nvSpPr>
        <p:spPr>
          <a:xfrm>
            <a:off x="6224826" y="6941106"/>
            <a:ext cx="7667149" cy="6662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Exemplo prático: AWS garante isolamento do datacenter; você deve gerenciar políticas IAM, chaves KMS e proteção de dados sensíveis.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6253" y="613529"/>
            <a:ext cx="7684294" cy="10977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Benefícios Práticos da Arquitetura AWS</a:t>
            </a:r>
            <a:endParaRPr lang="en-US" sz="3450" dirty="0"/>
          </a:p>
        </p:txBody>
      </p:sp>
      <p:sp>
        <p:nvSpPr>
          <p:cNvPr id="4" name="Shape 1"/>
          <p:cNvSpPr/>
          <p:nvPr/>
        </p:nvSpPr>
        <p:spPr>
          <a:xfrm>
            <a:off x="6216253" y="2012394"/>
            <a:ext cx="208478" cy="1251228"/>
          </a:xfrm>
          <a:prstGeom prst="roundRect">
            <a:avLst>
              <a:gd name="adj" fmla="val 15005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6625471" y="2220873"/>
            <a:ext cx="2744033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Alta Disponibilidade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625471" y="2684264"/>
            <a:ext cx="7275076" cy="327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Multi-AZ e balanceamento para tolerância a falhas.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6529030" y="3464362"/>
            <a:ext cx="208478" cy="1535192"/>
          </a:xfrm>
          <a:prstGeom prst="roundRect">
            <a:avLst>
              <a:gd name="adj" fmla="val 15005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6938248" y="3672840"/>
            <a:ext cx="2744033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Escalabilidade Global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6938248" y="4136231"/>
            <a:ext cx="6962299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Dimensione recursos por região conforme demanda e público-alvo.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6841807" y="5200293"/>
            <a:ext cx="208478" cy="1535192"/>
          </a:xfrm>
          <a:prstGeom prst="roundRect">
            <a:avLst>
              <a:gd name="adj" fmla="val 15005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7251025" y="5408771"/>
            <a:ext cx="3293269" cy="3430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Segurança e Conformidade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7251025" y="5872163"/>
            <a:ext cx="6649522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Controles nativos, certificações e opções de isolamento por região.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216253" y="6961227"/>
            <a:ext cx="7684294" cy="6548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Esses benefícios permitem entregar aplicações resilientes, performáticas e em conformidade com regras locais.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2381369"/>
            <a:ext cx="7978378" cy="5700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Caso Real: Região São Paulo (sa-east-1)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58309" y="3384709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Considerações práticas ao operar no Brasil:</a:t>
            </a:r>
            <a:endParaRPr lang="en-US" sz="1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3975140"/>
            <a:ext cx="921901" cy="115228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950958" y="397514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Latência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950958" y="4461272"/>
            <a:ext cx="2998113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Latência média local ~26ms — ideal para maioria das aplicações web.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819" y="3975140"/>
            <a:ext cx="921901" cy="115228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412468" y="397514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Resiliência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412468" y="4461272"/>
            <a:ext cx="2998113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Distribuir recursos em &gt;=2 AZs reduz risco de indisponibilidade.</a:t>
            </a:r>
            <a:endParaRPr lang="en-US" sz="17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1329" y="3975140"/>
            <a:ext cx="921901" cy="115228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873978" y="397514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Conformidade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0873978" y="4461272"/>
            <a:ext cx="2998113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escolha da região influencia obrigações da LGPD e residência de dados.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630</Words>
  <Application>Microsoft Office PowerPoint</Application>
  <PresentationFormat>Personalizar</PresentationFormat>
  <Paragraphs>75</Paragraphs>
  <Slides>10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Barlow Bold</vt:lpstr>
      <vt:lpstr>Montserrat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JONH EDSON RIBEIRO DE CARVALHO</cp:lastModifiedBy>
  <cp:revision>2</cp:revision>
  <dcterms:created xsi:type="dcterms:W3CDTF">2026-02-24T23:22:14Z</dcterms:created>
  <dcterms:modified xsi:type="dcterms:W3CDTF">2026-02-25T00:44:00Z</dcterms:modified>
</cp:coreProperties>
</file>