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Montserrat" panose="020F0502020204030204" pitchFamily="2" charset="0"/>
      <p:regular r:id="rId1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H EDSON RIBEIRO DE CARVALHO" userId="35b60df4-cd43-4a4d-af91-3812aad1b462" providerId="ADAL" clId="{6D97EDF7-3617-4486-AF71-ED0FC5C4C7F0}"/>
    <pc:docChg chg="custSel modMainMaster">
      <pc:chgData name="JONH EDSON RIBEIRO DE CARVALHO" userId="35b60df4-cd43-4a4d-af91-3812aad1b462" providerId="ADAL" clId="{6D97EDF7-3617-4486-AF71-ED0FC5C4C7F0}" dt="2026-02-25T11:08:07.187" v="9" actId="478"/>
      <pc:docMkLst>
        <pc:docMk/>
      </pc:docMkLst>
      <pc:sldMasterChg chg="modSldLayout">
        <pc:chgData name="JONH EDSON RIBEIRO DE CARVALHO" userId="35b60df4-cd43-4a4d-af91-3812aad1b462" providerId="ADAL" clId="{6D97EDF7-3617-4486-AF71-ED0FC5C4C7F0}" dt="2026-02-25T11:08:07.187" v="9" actId="478"/>
        <pc:sldMasterMkLst>
          <pc:docMk/>
          <pc:sldMasterMk cId="0" sldId="2147483648"/>
        </pc:sldMasterMkLst>
        <pc:sldLayoutChg chg="delSp mod">
          <pc:chgData name="JONH EDSON RIBEIRO DE CARVALHO" userId="35b60df4-cd43-4a4d-af91-3812aad1b462" providerId="ADAL" clId="{6D97EDF7-3617-4486-AF71-ED0FC5C4C7F0}" dt="2026-02-25T11:07:53.388" v="0" actId="478"/>
          <pc:sldLayoutMkLst>
            <pc:docMk/>
            <pc:sldMasterMk cId="0" sldId="2147483648"/>
            <pc:sldLayoutMk cId="0" sldId="2147483650"/>
          </pc:sldLayoutMkLst>
          <pc:picChg chg="del">
            <ac:chgData name="JONH EDSON RIBEIRO DE CARVALHO" userId="35b60df4-cd43-4a4d-af91-3812aad1b462" providerId="ADAL" clId="{6D97EDF7-3617-4486-AF71-ED0FC5C4C7F0}" dt="2026-02-25T11:07:53.388" v="0" actId="478"/>
            <ac:picMkLst>
              <pc:docMk/>
              <pc:sldMasterMk cId="0" sldId="2147483648"/>
              <pc:sldLayoutMk cId="0" sldId="2147483650"/>
              <ac:picMk id="4" creationId="{00000000-0000-0000-0000-000000000000}"/>
            </ac:picMkLst>
          </pc:picChg>
        </pc:sldLayoutChg>
        <pc:sldLayoutChg chg="delSp mod">
          <pc:chgData name="JONH EDSON RIBEIRO DE CARVALHO" userId="35b60df4-cd43-4a4d-af91-3812aad1b462" providerId="ADAL" clId="{6D97EDF7-3617-4486-AF71-ED0FC5C4C7F0}" dt="2026-02-25T11:07:56.786" v="1" actId="478"/>
          <pc:sldLayoutMkLst>
            <pc:docMk/>
            <pc:sldMasterMk cId="0" sldId="2147483648"/>
            <pc:sldLayoutMk cId="0" sldId="2147483651"/>
          </pc:sldLayoutMkLst>
          <pc:picChg chg="del">
            <ac:chgData name="JONH EDSON RIBEIRO DE CARVALHO" userId="35b60df4-cd43-4a4d-af91-3812aad1b462" providerId="ADAL" clId="{6D97EDF7-3617-4486-AF71-ED0FC5C4C7F0}" dt="2026-02-25T11:07:56.786" v="1" actId="478"/>
            <ac:picMkLst>
              <pc:docMk/>
              <pc:sldMasterMk cId="0" sldId="2147483648"/>
              <pc:sldLayoutMk cId="0" sldId="2147483651"/>
              <ac:picMk id="4" creationId="{00000000-0000-0000-0000-000000000000}"/>
            </ac:picMkLst>
          </pc:picChg>
        </pc:sldLayoutChg>
        <pc:sldLayoutChg chg="delSp mod">
          <pc:chgData name="JONH EDSON RIBEIRO DE CARVALHO" userId="35b60df4-cd43-4a4d-af91-3812aad1b462" providerId="ADAL" clId="{6D97EDF7-3617-4486-AF71-ED0FC5C4C7F0}" dt="2026-02-25T11:07:58.640" v="2" actId="478"/>
          <pc:sldLayoutMkLst>
            <pc:docMk/>
            <pc:sldMasterMk cId="0" sldId="2147483648"/>
            <pc:sldLayoutMk cId="0" sldId="2147483652"/>
          </pc:sldLayoutMkLst>
          <pc:picChg chg="del">
            <ac:chgData name="JONH EDSON RIBEIRO DE CARVALHO" userId="35b60df4-cd43-4a4d-af91-3812aad1b462" providerId="ADAL" clId="{6D97EDF7-3617-4486-AF71-ED0FC5C4C7F0}" dt="2026-02-25T11:07:58.640" v="2" actId="478"/>
            <ac:picMkLst>
              <pc:docMk/>
              <pc:sldMasterMk cId="0" sldId="2147483648"/>
              <pc:sldLayoutMk cId="0" sldId="2147483652"/>
              <ac:picMk id="4" creationId="{00000000-0000-0000-0000-000000000000}"/>
            </ac:picMkLst>
          </pc:picChg>
        </pc:sldLayoutChg>
        <pc:sldLayoutChg chg="delSp mod">
          <pc:chgData name="JONH EDSON RIBEIRO DE CARVALHO" userId="35b60df4-cd43-4a4d-af91-3812aad1b462" providerId="ADAL" clId="{6D97EDF7-3617-4486-AF71-ED0FC5C4C7F0}" dt="2026-02-25T11:07:59.791" v="3" actId="478"/>
          <pc:sldLayoutMkLst>
            <pc:docMk/>
            <pc:sldMasterMk cId="0" sldId="2147483648"/>
            <pc:sldLayoutMk cId="0" sldId="2147483653"/>
          </pc:sldLayoutMkLst>
          <pc:picChg chg="del">
            <ac:chgData name="JONH EDSON RIBEIRO DE CARVALHO" userId="35b60df4-cd43-4a4d-af91-3812aad1b462" providerId="ADAL" clId="{6D97EDF7-3617-4486-AF71-ED0FC5C4C7F0}" dt="2026-02-25T11:07:59.791" v="3" actId="478"/>
            <ac:picMkLst>
              <pc:docMk/>
              <pc:sldMasterMk cId="0" sldId="2147483648"/>
              <pc:sldLayoutMk cId="0" sldId="2147483653"/>
              <ac:picMk id="4" creationId="{00000000-0000-0000-0000-000000000000}"/>
            </ac:picMkLst>
          </pc:picChg>
        </pc:sldLayoutChg>
        <pc:sldLayoutChg chg="delSp mod">
          <pc:chgData name="JONH EDSON RIBEIRO DE CARVALHO" userId="35b60df4-cd43-4a4d-af91-3812aad1b462" providerId="ADAL" clId="{6D97EDF7-3617-4486-AF71-ED0FC5C4C7F0}" dt="2026-02-25T11:08:01.280" v="4" actId="478"/>
          <pc:sldLayoutMkLst>
            <pc:docMk/>
            <pc:sldMasterMk cId="0" sldId="2147483648"/>
            <pc:sldLayoutMk cId="0" sldId="2147483654"/>
          </pc:sldLayoutMkLst>
          <pc:picChg chg="del">
            <ac:chgData name="JONH EDSON RIBEIRO DE CARVALHO" userId="35b60df4-cd43-4a4d-af91-3812aad1b462" providerId="ADAL" clId="{6D97EDF7-3617-4486-AF71-ED0FC5C4C7F0}" dt="2026-02-25T11:08:01.280" v="4" actId="478"/>
            <ac:picMkLst>
              <pc:docMk/>
              <pc:sldMasterMk cId="0" sldId="2147483648"/>
              <pc:sldLayoutMk cId="0" sldId="2147483654"/>
              <ac:picMk id="4" creationId="{00000000-0000-0000-0000-000000000000}"/>
            </ac:picMkLst>
          </pc:picChg>
        </pc:sldLayoutChg>
        <pc:sldLayoutChg chg="delSp mod">
          <pc:chgData name="JONH EDSON RIBEIRO DE CARVALHO" userId="35b60df4-cd43-4a4d-af91-3812aad1b462" providerId="ADAL" clId="{6D97EDF7-3617-4486-AF71-ED0FC5C4C7F0}" dt="2026-02-25T11:08:02.432" v="5" actId="478"/>
          <pc:sldLayoutMkLst>
            <pc:docMk/>
            <pc:sldMasterMk cId="0" sldId="2147483648"/>
            <pc:sldLayoutMk cId="0" sldId="2147483655"/>
          </pc:sldLayoutMkLst>
          <pc:picChg chg="del">
            <ac:chgData name="JONH EDSON RIBEIRO DE CARVALHO" userId="35b60df4-cd43-4a4d-af91-3812aad1b462" providerId="ADAL" clId="{6D97EDF7-3617-4486-AF71-ED0FC5C4C7F0}" dt="2026-02-25T11:08:02.432" v="5" actId="478"/>
            <ac:picMkLst>
              <pc:docMk/>
              <pc:sldMasterMk cId="0" sldId="2147483648"/>
              <pc:sldLayoutMk cId="0" sldId="2147483655"/>
              <ac:picMk id="4" creationId="{00000000-0000-0000-0000-000000000000}"/>
            </ac:picMkLst>
          </pc:picChg>
        </pc:sldLayoutChg>
        <pc:sldLayoutChg chg="delSp mod">
          <pc:chgData name="JONH EDSON RIBEIRO DE CARVALHO" userId="35b60df4-cd43-4a4d-af91-3812aad1b462" providerId="ADAL" clId="{6D97EDF7-3617-4486-AF71-ED0FC5C4C7F0}" dt="2026-02-25T11:08:03.568" v="6" actId="478"/>
          <pc:sldLayoutMkLst>
            <pc:docMk/>
            <pc:sldMasterMk cId="0" sldId="2147483648"/>
            <pc:sldLayoutMk cId="0" sldId="2147483656"/>
          </pc:sldLayoutMkLst>
          <pc:picChg chg="del">
            <ac:chgData name="JONH EDSON RIBEIRO DE CARVALHO" userId="35b60df4-cd43-4a4d-af91-3812aad1b462" providerId="ADAL" clId="{6D97EDF7-3617-4486-AF71-ED0FC5C4C7F0}" dt="2026-02-25T11:08:03.568" v="6" actId="478"/>
            <ac:picMkLst>
              <pc:docMk/>
              <pc:sldMasterMk cId="0" sldId="2147483648"/>
              <pc:sldLayoutMk cId="0" sldId="2147483656"/>
              <ac:picMk id="4" creationId="{00000000-0000-0000-0000-000000000000}"/>
            </ac:picMkLst>
          </pc:picChg>
        </pc:sldLayoutChg>
        <pc:sldLayoutChg chg="delSp mod">
          <pc:chgData name="JONH EDSON RIBEIRO DE CARVALHO" userId="35b60df4-cd43-4a4d-af91-3812aad1b462" providerId="ADAL" clId="{6D97EDF7-3617-4486-AF71-ED0FC5C4C7F0}" dt="2026-02-25T11:08:04.832" v="7" actId="478"/>
          <pc:sldLayoutMkLst>
            <pc:docMk/>
            <pc:sldMasterMk cId="0" sldId="2147483648"/>
            <pc:sldLayoutMk cId="0" sldId="2147483657"/>
          </pc:sldLayoutMkLst>
          <pc:picChg chg="del">
            <ac:chgData name="JONH EDSON RIBEIRO DE CARVALHO" userId="35b60df4-cd43-4a4d-af91-3812aad1b462" providerId="ADAL" clId="{6D97EDF7-3617-4486-AF71-ED0FC5C4C7F0}" dt="2026-02-25T11:08:04.832" v="7" actId="478"/>
            <ac:picMkLst>
              <pc:docMk/>
              <pc:sldMasterMk cId="0" sldId="2147483648"/>
              <pc:sldLayoutMk cId="0" sldId="2147483657"/>
              <ac:picMk id="4" creationId="{00000000-0000-0000-0000-000000000000}"/>
            </ac:picMkLst>
          </pc:picChg>
        </pc:sldLayoutChg>
        <pc:sldLayoutChg chg="delSp mod">
          <pc:chgData name="JONH EDSON RIBEIRO DE CARVALHO" userId="35b60df4-cd43-4a4d-af91-3812aad1b462" providerId="ADAL" clId="{6D97EDF7-3617-4486-AF71-ED0FC5C4C7F0}" dt="2026-02-25T11:08:05.952" v="8" actId="478"/>
          <pc:sldLayoutMkLst>
            <pc:docMk/>
            <pc:sldMasterMk cId="0" sldId="2147483648"/>
            <pc:sldLayoutMk cId="0" sldId="2147483658"/>
          </pc:sldLayoutMkLst>
          <pc:picChg chg="del">
            <ac:chgData name="JONH EDSON RIBEIRO DE CARVALHO" userId="35b60df4-cd43-4a4d-af91-3812aad1b462" providerId="ADAL" clId="{6D97EDF7-3617-4486-AF71-ED0FC5C4C7F0}" dt="2026-02-25T11:08:05.952" v="8" actId="478"/>
            <ac:picMkLst>
              <pc:docMk/>
              <pc:sldMasterMk cId="0" sldId="2147483648"/>
              <pc:sldLayoutMk cId="0" sldId="2147483658"/>
              <ac:picMk id="4" creationId="{00000000-0000-0000-0000-000000000000}"/>
            </ac:picMkLst>
          </pc:picChg>
        </pc:sldLayoutChg>
        <pc:sldLayoutChg chg="delSp mod">
          <pc:chgData name="JONH EDSON RIBEIRO DE CARVALHO" userId="35b60df4-cd43-4a4d-af91-3812aad1b462" providerId="ADAL" clId="{6D97EDF7-3617-4486-AF71-ED0FC5C4C7F0}" dt="2026-02-25T11:08:07.187" v="9" actId="478"/>
          <pc:sldLayoutMkLst>
            <pc:docMk/>
            <pc:sldMasterMk cId="0" sldId="2147483648"/>
            <pc:sldLayoutMk cId="0" sldId="2147483659"/>
          </pc:sldLayoutMkLst>
          <pc:picChg chg="del">
            <ac:chgData name="JONH EDSON RIBEIRO DE CARVALHO" userId="35b60df4-cd43-4a4d-af91-3812aad1b462" providerId="ADAL" clId="{6D97EDF7-3617-4486-AF71-ED0FC5C4C7F0}" dt="2026-02-25T11:08:07.187" v="9" actId="478"/>
            <ac:picMkLst>
              <pc:docMk/>
              <pc:sldMasterMk cId="0" sldId="2147483648"/>
              <pc:sldLayoutMk cId="0" sldId="2147483659"/>
              <ac:picMk id="4" creationId="{00000000-0000-0000-0000-000000000000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805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363153"/>
            <a:ext cx="7627382" cy="2138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Fundamentos de Cloud Computing: Introdução à Computação em Nuvem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4826198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Uma visão concisa dos conceitos essenciais, modelos de implantação e impactos financeiros para guiar decisões estratégicas de adoção da nuvem.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971199"/>
            <a:ext cx="7627382" cy="1140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Conclusão: Por que a Computação em Nuvem é o Futuro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58309" y="3436263"/>
            <a:ext cx="7627382" cy="1538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Agilidade e escalabilidade são fundamentais para competitividade.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Modelo operacional (OpEx) facilita experimentação e inovação contínua.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nuvem habilita IA, IoT, big data e novos modelos de negócio.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758309" y="5218271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Próximos passos: avaliar workloads, riscos de conformidade, custo total de propriedade e desenhar uma estratégia de migração por fases.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686520"/>
            <a:ext cx="6586180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 que é Computação em Nuvem?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58309" y="2581513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Entrega de recursos computacionais (servidores, armazenamento, bancos de dados, software) via Internet, sob demanda.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758309" y="3518654"/>
            <a:ext cx="2398038" cy="3024307"/>
          </a:xfrm>
          <a:prstGeom prst="roundRect">
            <a:avLst>
              <a:gd name="adj" fmla="val 13552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82504" y="3742849"/>
            <a:ext cx="194964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Características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82504" y="4228981"/>
            <a:ext cx="1949648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Autoatendimento, elasticidade, medição de uso e acesso remoto.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3372922" y="3518654"/>
            <a:ext cx="2398038" cy="3024307"/>
          </a:xfrm>
          <a:prstGeom prst="roundRect">
            <a:avLst>
              <a:gd name="adj" fmla="val 13552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3597116" y="3742849"/>
            <a:ext cx="1949648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Benefício-chave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3597116" y="4585216"/>
            <a:ext cx="1949648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Escalabilidade rápida sem compra antecipada de infraestrutura.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5987534" y="3518654"/>
            <a:ext cx="2398038" cy="3024307"/>
          </a:xfrm>
          <a:prstGeom prst="roundRect">
            <a:avLst>
              <a:gd name="adj" fmla="val 13552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211729" y="3742849"/>
            <a:ext cx="194964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Exemplo real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211729" y="4228981"/>
            <a:ext cx="1949648" cy="2080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Netflix usa infraestrutura em nuvem para streaming global com alta disponibilidade.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1284089"/>
            <a:ext cx="4246126" cy="56614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40693" y="2318742"/>
            <a:ext cx="7609999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Vantagens da Computação em Nuvem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5540693" y="3105388"/>
            <a:ext cx="8338899" cy="1614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Redução de custos com hardware e manutenção física.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Elasticidade: ajustar recursos em minutos.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Acesso global e mobilidade — equipes distribuídas conectadas.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Segurança gerenciada, backups e recuperação de desastres integrados.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5540693" y="4963120"/>
            <a:ext cx="8338899" cy="920472"/>
          </a:xfrm>
          <a:prstGeom prst="roundRect">
            <a:avLst>
              <a:gd name="adj" fmla="val 35307"/>
            </a:avLst>
          </a:prstGeom>
          <a:solidFill>
            <a:srgbClr val="BEDFF3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267" y="5295662"/>
            <a:ext cx="270748" cy="2165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244590" y="5233749"/>
            <a:ext cx="741842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 nuvem para acelerar time-to-market e focar no core business.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0318" y="1121926"/>
            <a:ext cx="6670953" cy="4813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Modelo de Implantação: Nuvem Pública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640318" y="1834991"/>
            <a:ext cx="7863364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Serviços oferecidos por provedores (AWS, Azure, Google Cloud) disponíveis pela Internet para múltiplos clientes.</a:t>
            </a:r>
            <a:endParaRPr lang="en-US" sz="14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318" y="2548533"/>
            <a:ext cx="457319" cy="45731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40318" y="3198852"/>
            <a:ext cx="2407206" cy="300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Escalabilidade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640318" y="3592354"/>
            <a:ext cx="7863364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Capacidade elástica sob demanda sem gestão física.</a:t>
            </a:r>
            <a:endParaRPr lang="en-US" sz="14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0318" y="4171236"/>
            <a:ext cx="457319" cy="45731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40318" y="4821555"/>
            <a:ext cx="2407206" cy="300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Pagamento por uso</a:t>
            </a:r>
            <a:endParaRPr lang="en-US" sz="1850" dirty="0"/>
          </a:p>
        </p:txBody>
      </p:sp>
      <p:sp>
        <p:nvSpPr>
          <p:cNvPr id="10" name="Text 5"/>
          <p:cNvSpPr/>
          <p:nvPr/>
        </p:nvSpPr>
        <p:spPr>
          <a:xfrm>
            <a:off x="640318" y="5215057"/>
            <a:ext cx="7863364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Modelo operacional que reduz investimentos iniciais.</a:t>
            </a:r>
            <a:endParaRPr lang="en-US" sz="14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0318" y="5793938"/>
            <a:ext cx="457319" cy="45731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40318" y="6444258"/>
            <a:ext cx="2407206" cy="300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Aceleração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640318" y="6837759"/>
            <a:ext cx="7863364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Startups lançam produtos rapidamente aproveitando serviços gerenciados.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08" y="1751528"/>
            <a:ext cx="8468082" cy="47263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20607" y="1294328"/>
            <a:ext cx="4342686" cy="1014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Modelo de Implantação: Nuvem Privada</a:t>
            </a:r>
            <a:endParaRPr lang="en-US" sz="3150" dirty="0"/>
          </a:p>
        </p:txBody>
      </p:sp>
      <p:sp>
        <p:nvSpPr>
          <p:cNvPr id="4" name="Text 1"/>
          <p:cNvSpPr/>
          <p:nvPr/>
        </p:nvSpPr>
        <p:spPr>
          <a:xfrm>
            <a:off x="9620607" y="2480191"/>
            <a:ext cx="4342686" cy="874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Infraestrutura dedicada a uma única organização — hospedada internamente ou por um parceiro gerenciado.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9620607" y="3508534"/>
            <a:ext cx="4342686" cy="18680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Maior controle sobre segurança, conformidade e performance.</a:t>
            </a:r>
            <a:endParaRPr lang="en-US" sz="1500" dirty="0"/>
          </a:p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Ideal para dados sensíveis (financeiro, saúde, governo).</a:t>
            </a:r>
            <a:endParaRPr lang="en-US" sz="1500" dirty="0"/>
          </a:p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Customização avançada de rede e políticas.</a:t>
            </a:r>
            <a:endParaRPr lang="en-US" sz="1500" dirty="0"/>
          </a:p>
        </p:txBody>
      </p:sp>
      <p:sp>
        <p:nvSpPr>
          <p:cNvPr id="6" name="Shape 3"/>
          <p:cNvSpPr/>
          <p:nvPr/>
        </p:nvSpPr>
        <p:spPr>
          <a:xfrm>
            <a:off x="9620607" y="5569506"/>
            <a:ext cx="4342686" cy="1344216"/>
          </a:xfrm>
          <a:prstGeom prst="roundRect">
            <a:avLst>
              <a:gd name="adj" fmla="val 21508"/>
            </a:avLst>
          </a:prstGeom>
          <a:solidFill>
            <a:srgbClr val="BEDFF3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3250" y="5855018"/>
            <a:ext cx="240863" cy="19264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246757" y="5789057"/>
            <a:ext cx="3523893" cy="874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Exemplos típicos: bancos, governo e instituições com requisitos regulatórios rígidos.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247061"/>
            <a:ext cx="7627382" cy="1140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Modelos de Implantação: Híbrida &amp; Comunitária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6244709" y="3037046"/>
            <a:ext cx="3705344" cy="3008352"/>
          </a:xfrm>
          <a:prstGeom prst="roundRect">
            <a:avLst>
              <a:gd name="adj" fmla="val 4863"/>
            </a:avLst>
          </a:prstGeom>
          <a:solidFill>
            <a:srgbClr val="FFFFFF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709" y="3006566"/>
            <a:ext cx="3705344" cy="12192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340" y="2712125"/>
            <a:ext cx="649962" cy="649962"/>
          </a:xfrm>
          <a:prstGeom prst="rect">
            <a:avLst/>
          </a:prstGeom>
        </p:spPr>
      </p:pic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67365" y="2907149"/>
            <a:ext cx="259913" cy="259913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6491764" y="357866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Híbrida</a:t>
            </a:r>
            <a:endParaRPr lang="en-US" sz="2200" dirty="0"/>
          </a:p>
        </p:txBody>
      </p:sp>
      <p:sp>
        <p:nvSpPr>
          <p:cNvPr id="9" name="Text 3"/>
          <p:cNvSpPr/>
          <p:nvPr/>
        </p:nvSpPr>
        <p:spPr>
          <a:xfrm>
            <a:off x="6491764" y="4064794"/>
            <a:ext cx="3211235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Combinação de nuvem pública e privada para balancear segurança e escalabilidade. Permite portabilidade de workloads.</a:t>
            </a:r>
            <a:endParaRPr lang="en-US" sz="1700" dirty="0"/>
          </a:p>
        </p:txBody>
      </p:sp>
      <p:sp>
        <p:nvSpPr>
          <p:cNvPr id="10" name="Shape 4"/>
          <p:cNvSpPr/>
          <p:nvPr/>
        </p:nvSpPr>
        <p:spPr>
          <a:xfrm>
            <a:off x="10166628" y="3037046"/>
            <a:ext cx="3705463" cy="3008352"/>
          </a:xfrm>
          <a:prstGeom prst="roundRect">
            <a:avLst>
              <a:gd name="adj" fmla="val 4863"/>
            </a:avLst>
          </a:prstGeom>
          <a:solidFill>
            <a:srgbClr val="FFFFFF"/>
          </a:solidFill>
          <a:ln/>
        </p:spPr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6628" y="3006566"/>
            <a:ext cx="3705463" cy="121920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4378" y="2712125"/>
            <a:ext cx="649962" cy="649962"/>
          </a:xfrm>
          <a:prstGeom prst="rect">
            <a:avLst/>
          </a:prstGeom>
        </p:spPr>
      </p:pic>
      <p:pic>
        <p:nvPicPr>
          <p:cNvPr id="13" name="Image 6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89403" y="2907149"/>
            <a:ext cx="259913" cy="259913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10413683" y="357866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Comunitária</a:t>
            </a:r>
            <a:endParaRPr lang="en-US" sz="2200" dirty="0"/>
          </a:p>
        </p:txBody>
      </p:sp>
      <p:sp>
        <p:nvSpPr>
          <p:cNvPr id="15" name="Text 6"/>
          <p:cNvSpPr/>
          <p:nvPr/>
        </p:nvSpPr>
        <p:spPr>
          <a:xfrm>
            <a:off x="10413683" y="4064794"/>
            <a:ext cx="3211354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Infraestrutura compartilhada entre organizações com interesses comuns (ex.: pesquisa, setor público).</a:t>
            </a:r>
            <a:endParaRPr lang="en-US" sz="1700" dirty="0"/>
          </a:p>
        </p:txBody>
      </p:sp>
      <p:sp>
        <p:nvSpPr>
          <p:cNvPr id="16" name="Text 7"/>
          <p:cNvSpPr/>
          <p:nvPr/>
        </p:nvSpPr>
        <p:spPr>
          <a:xfrm>
            <a:off x="6244709" y="6289119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Exemplo: universidades que compartilham recursos para projetos colaborativos, mantendo dados locais quando necessário.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1817370"/>
            <a:ext cx="8338899" cy="459474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1780" y="2458410"/>
            <a:ext cx="1575142" cy="284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CapEx</a:t>
            </a:r>
            <a:endParaRPr lang="en-US" sz="1750" dirty="0"/>
          </a:p>
        </p:txBody>
      </p:sp>
      <p:sp>
        <p:nvSpPr>
          <p:cNvPr id="4" name="Text 1"/>
          <p:cNvSpPr/>
          <p:nvPr/>
        </p:nvSpPr>
        <p:spPr>
          <a:xfrm>
            <a:off x="961780" y="2819630"/>
            <a:ext cx="1575142" cy="864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Upfront servers, hardware purchase and depreciation.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7310372" y="3803044"/>
            <a:ext cx="1575142" cy="284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OpEx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310372" y="4164264"/>
            <a:ext cx="1575142" cy="6483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Pay-as-you-go operational costs for cloud services.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9633466" y="898088"/>
            <a:ext cx="4246126" cy="1710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CapEx vs OpEx na Computação em Nuvem</a:t>
            </a:r>
            <a:endParaRPr lang="en-US" sz="3550" dirty="0"/>
          </a:p>
        </p:txBody>
      </p:sp>
      <p:sp>
        <p:nvSpPr>
          <p:cNvPr id="8" name="Text 5"/>
          <p:cNvSpPr/>
          <p:nvPr/>
        </p:nvSpPr>
        <p:spPr>
          <a:xfrm>
            <a:off x="9633466" y="2824877"/>
            <a:ext cx="4246126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CapEx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gastos de capital — compra de hardware, instalações e depreciação. Alto investimento inicial.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9633466" y="4059912"/>
            <a:ext cx="4246126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OpEx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despesas operacionais — pagamento contínuo por consumo de recursos (IaaS, PaaS, SaaS).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9633466" y="5343763"/>
            <a:ext cx="4246126" cy="1960602"/>
          </a:xfrm>
          <a:prstGeom prst="roundRect">
            <a:avLst>
              <a:gd name="adj" fmla="val 16576"/>
            </a:avLst>
          </a:prstGeom>
          <a:solidFill>
            <a:srgbClr val="BEDFF3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0041" y="5676305"/>
            <a:ext cx="270748" cy="216575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10337363" y="5614392"/>
            <a:ext cx="3325654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Nuvem converte CapEx em OpEx, melhorando fluxo de caixa e agilidade para experimentar.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363861"/>
            <a:ext cx="4867513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Impacto Financeiro Real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58309" y="2367082"/>
            <a:ext cx="2361962" cy="714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30%</a:t>
            </a:r>
            <a:endParaRPr lang="en-US" sz="5600" dirty="0"/>
          </a:p>
        </p:txBody>
      </p:sp>
      <p:sp>
        <p:nvSpPr>
          <p:cNvPr id="5" name="Text 2"/>
          <p:cNvSpPr/>
          <p:nvPr/>
        </p:nvSpPr>
        <p:spPr>
          <a:xfrm>
            <a:off x="758309" y="3352681"/>
            <a:ext cx="236196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Redução típica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58309" y="3838813"/>
            <a:ext cx="2361962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Empresas reportam até 30% de economia em custos de TI após migração.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3391019" y="2367082"/>
            <a:ext cx="2361962" cy="714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$1B</a:t>
            </a:r>
            <a:endParaRPr lang="en-US" sz="5600" dirty="0"/>
          </a:p>
        </p:txBody>
      </p:sp>
      <p:sp>
        <p:nvSpPr>
          <p:cNvPr id="8" name="Text 5"/>
          <p:cNvSpPr/>
          <p:nvPr/>
        </p:nvSpPr>
        <p:spPr>
          <a:xfrm>
            <a:off x="3391019" y="3352681"/>
            <a:ext cx="2361962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Exemplo Corporativo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3391019" y="4195048"/>
            <a:ext cx="2361962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 economizou ~US$1 bilhão em 5 anos com estratégia cloud e modernização.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6023729" y="2367082"/>
            <a:ext cx="2361962" cy="714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Faster</a:t>
            </a:r>
            <a:endParaRPr lang="en-US" sz="5600" dirty="0"/>
          </a:p>
        </p:txBody>
      </p:sp>
      <p:sp>
        <p:nvSpPr>
          <p:cNvPr id="11" name="Text 8"/>
          <p:cNvSpPr/>
          <p:nvPr/>
        </p:nvSpPr>
        <p:spPr>
          <a:xfrm>
            <a:off x="6023729" y="3352681"/>
            <a:ext cx="236196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Velocidade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023729" y="3838813"/>
            <a:ext cx="2361962" cy="2080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Time-to-market reduzido, promovendo inovação contínua e resposta rápida ao mercado.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758309" y="6172319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Decisões de migração devem considerar custos diretos, benefícios operacionais e riscos de segurança/compliance.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422" y="526018"/>
            <a:ext cx="12065437" cy="67995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567883" y="1115185"/>
            <a:ext cx="2234657" cy="3519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Public Cloud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1567883" y="1562227"/>
            <a:ext cx="2234657" cy="472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8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Shared services, scalable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10839331" y="1115185"/>
            <a:ext cx="2222769" cy="3519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Private Cloud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839331" y="1562227"/>
            <a:ext cx="2222769" cy="472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Dedicated resources, secure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1651274" y="5794183"/>
            <a:ext cx="2151451" cy="3519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Hybrid Cloud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651274" y="6241226"/>
            <a:ext cx="2151451" cy="472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8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Integrated public &amp; private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10768012" y="5794183"/>
            <a:ext cx="2294089" cy="3519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Community Cloud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768012" y="6241226"/>
            <a:ext cx="2294089" cy="472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Shared by related orgs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1282422" y="7468791"/>
            <a:ext cx="12065437" cy="2346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Mapa visual dos modelos de implantação para entender quando usar cada abordagem e como elas podem coexistir em uma arquitetura híbrida.</a:t>
            </a:r>
            <a:endParaRPr lang="en-US" sz="13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588</Words>
  <Application>Microsoft Office PowerPoint</Application>
  <PresentationFormat>Personalizar</PresentationFormat>
  <Paragraphs>79</Paragraphs>
  <Slides>10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Arial</vt:lpstr>
      <vt:lpstr>Montserrat</vt:lpstr>
      <vt:lpstr>Barlow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JONH EDSON RIBEIRO DE CARVALHO</cp:lastModifiedBy>
  <cp:revision>1</cp:revision>
  <dcterms:created xsi:type="dcterms:W3CDTF">2026-02-25T00:46:02Z</dcterms:created>
  <dcterms:modified xsi:type="dcterms:W3CDTF">2026-02-25T11:08:15Z</dcterms:modified>
</cp:coreProperties>
</file>