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Barlow Bold" panose="00000800000000000000" pitchFamily="2" charset="-120"/>
      <p:bold r:id="rId13"/>
    </p:embeddedFont>
    <p:embeddedFont>
      <p:font typeface="Montserrat" panose="00000500000000000000" pitchFamily="2" charset="0"/>
      <p:regular r:id="rId1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611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4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572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536508"/>
            <a:ext cx="762738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Modelos de Serviço em Nuvem: IaaS, PaaS e SaaS Descomplicados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999553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Visão geral prática para entender responsabilidade, exemplos reais e como escolher o modelo certo para sua organização.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057870"/>
            <a:ext cx="6050875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Conclusão &amp; Próximos Passos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44709" y="1952863"/>
            <a:ext cx="762738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Escolha com base em controle, custo e expertise: combine modelos para equilíbrio (ex.: IaaS para workloads core, PaaS para desenvolvimento ágil, SaaS para produtividade). Comece com um piloto, mensure custos e segurança, e escale conforme resultados.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44709" y="3583424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6317397" y="3613368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6948726" y="36578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1. Avalie necessidades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948726" y="4143970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Controle vs. velocidade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6244709" y="4923949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6317397" y="4953893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8"/>
          <p:cNvSpPr/>
          <p:nvPr/>
        </p:nvSpPr>
        <p:spPr>
          <a:xfrm>
            <a:off x="6948726" y="499836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2. Piloto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948726" y="5484495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Teste um caso de uso de baixo risco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6244709" y="626447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6317397" y="6294418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2"/>
          <p:cNvSpPr/>
          <p:nvPr/>
        </p:nvSpPr>
        <p:spPr>
          <a:xfrm>
            <a:off x="6948726" y="633888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3. Escale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6948726" y="6825020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Otimize custos, segurança e governança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4930" y="1136690"/>
            <a:ext cx="6824186" cy="465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 que são modelos de serviço em nuvem?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6104930" y="1817965"/>
            <a:ext cx="7906941" cy="769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Serviços de computação entregues pela internet que substituem infraestrutura local. Permitem focar no core business, reduzir custos e acelerar time-to-market. Três modelos principais com níveis distintos de controle: IaaS, PaaS e SaaS.</a:t>
            </a:r>
            <a:endParaRPr lang="en-US" sz="13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4930" y="2749868"/>
            <a:ext cx="441722" cy="44172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04930" y="3371731"/>
            <a:ext cx="2325410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IaaS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6104930" y="3748802"/>
            <a:ext cx="7906941" cy="25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Infraestrutura virtual (VMs, storage, redes).</a:t>
            </a:r>
            <a:endParaRPr lang="en-US" sz="13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4930" y="4293632"/>
            <a:ext cx="441722" cy="44172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104930" y="4915495"/>
            <a:ext cx="2325410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PaaS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6104930" y="5292566"/>
            <a:ext cx="7906941" cy="25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Plataforma para desenvolver, testar e implantar apps.</a:t>
            </a:r>
            <a:endParaRPr lang="en-US" sz="13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04930" y="5837396"/>
            <a:ext cx="441722" cy="44172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104930" y="6459260"/>
            <a:ext cx="2325410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SaaS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6104930" y="6836331"/>
            <a:ext cx="7906941" cy="25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Aplicações prontas, gerenciadas pelo provedor.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289090"/>
            <a:ext cx="7081004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IaaS — Infraestrutura como Serviço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44709" y="2184083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Fornece recursos básicos: máquinas virtuais, armazenamento, redes e virtualização. Usuário administra SO, middleware, apps e dados; provedor mantém hardware e virtualização.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44709" y="3467933"/>
            <a:ext cx="3705344" cy="1974652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6468904" y="369212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Quando usar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468904" y="4178260"/>
            <a:ext cx="3256955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Necessidade de controle, migração de data centers ou cargas variáveis.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10166628" y="3467933"/>
            <a:ext cx="3705463" cy="1974652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10390823" y="369212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Prós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390823" y="4178260"/>
            <a:ext cx="325707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Flexibilidade, escalabilidade e pagamento por uso.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244709" y="5659160"/>
            <a:ext cx="7627382" cy="1281232"/>
          </a:xfrm>
          <a:prstGeom prst="roundRect">
            <a:avLst>
              <a:gd name="adj" fmla="val 2536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6468904" y="588335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Contras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468904" y="6369487"/>
            <a:ext cx="717899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Requer equipe para gerenciar sistemas e segurança.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325172"/>
            <a:ext cx="4561284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IaaS — Exemplos Reais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3328511"/>
            <a:ext cx="1215271" cy="75104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44328" y="3328511"/>
            <a:ext cx="270474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AWS EC2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44328" y="3814643"/>
            <a:ext cx="2704743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Instâncias sob demanda, autoscaling e ampla integração com serviços AWS.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819" y="3328511"/>
            <a:ext cx="1215271" cy="75104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05838" y="3328511"/>
            <a:ext cx="2704743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Azure Virtual Machines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705838" y="4170878"/>
            <a:ext cx="2704743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Suporte a Windows/Linux, integração com Active Directory e ferramentas Microsoft.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329" y="3328511"/>
            <a:ext cx="1215271" cy="75104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167348" y="3328511"/>
            <a:ext cx="2704743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Google Compute Engine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167348" y="4170878"/>
            <a:ext cx="2704743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Desempenho otimizado e integração com serviços de dados do Google.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1284089"/>
            <a:ext cx="4246126" cy="56614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40693" y="2578537"/>
            <a:ext cx="6607135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PaaS — Plataforma como Serviço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5540693" y="3365183"/>
            <a:ext cx="833889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Ambiente completo para criar, testar e implantar aplicativos sem gerenciar infra. O provedor cuida de SO, middleware, runtime e escalabilidade; o time foca em código e dados.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5540693" y="4600218"/>
            <a:ext cx="8338899" cy="1191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Acelera desenvolvimento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Ideal para equipes ágeis e MVPs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Menor overhead operacional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735574"/>
            <a:ext cx="5142428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PaaS — Exemplos e Casos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738914"/>
            <a:ext cx="1843921" cy="23048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531447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Google App Engine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5800606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Deploy gerenciado e escalonamento automático para apps web.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819" y="2738914"/>
            <a:ext cx="1843921" cy="23048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9819" y="531447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Heroku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19819" y="5800606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Plataforma simples para deploy rápido com add-ons e pipelines.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329" y="2738914"/>
            <a:ext cx="1843921" cy="23048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1329" y="531447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AWS Elastic Beanstalk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81329" y="5800606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Deploy com controle sobre configurações quando necessário.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6604" y="705445"/>
            <a:ext cx="5596176" cy="511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SaaS — Software como Serviço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166604" y="1478280"/>
            <a:ext cx="7783592" cy="884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Aplicações prontas acessadas via web. Provedor gerencia tudo: infra, plataforma e software. Usuário consome funcionalidades sem instalar ou manter servidores.</a:t>
            </a:r>
            <a:endParaRPr lang="en-US" sz="15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6604" y="2558772"/>
            <a:ext cx="485775" cy="48577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66604" y="3262432"/>
            <a:ext cx="2557105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Produtividade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6166604" y="3686651"/>
            <a:ext cx="778359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Google Workspace, Microsoft 365 — colaboração em tempo real.</a:t>
            </a:r>
            <a:endParaRPr lang="en-US" sz="15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604" y="4330065"/>
            <a:ext cx="485775" cy="48577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166604" y="5033724"/>
            <a:ext cx="2557105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Gestão Comercial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6166604" y="5457944"/>
            <a:ext cx="778359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Salesforce — CRM escalável e integração com ecossistema.</a:t>
            </a:r>
            <a:endParaRPr lang="en-US" sz="15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6604" y="6101358"/>
            <a:ext cx="485775" cy="4857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166604" y="6805017"/>
            <a:ext cx="2557105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Financeiro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6166604" y="7229237"/>
            <a:ext cx="7783592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ERP/contabilidade em nuvem para pequenas e médias empresas.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734" y="393383"/>
            <a:ext cx="7450812" cy="69888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8729" y="1550235"/>
            <a:ext cx="2352823" cy="29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Customer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3903489" y="5461905"/>
            <a:ext cx="2352823" cy="29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IaaS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8373969" y="5461905"/>
            <a:ext cx="2352823" cy="29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PaaS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5217741" y="3319800"/>
            <a:ext cx="1493885" cy="29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Apps &amp; Data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7918655" y="3319800"/>
            <a:ext cx="1493885" cy="29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Runtime &amp; OS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894170" y="5461905"/>
            <a:ext cx="841940" cy="29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SaaS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801035" y="3770807"/>
            <a:ext cx="1028211" cy="882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Shared Responsibility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2347912" y="7479268"/>
            <a:ext cx="9934456" cy="356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Diagrama de responsabilidades: visualize onde começa e termina a responsabilidade do cliente versus do provedor para cada modelo — útil para decisões de segurança e compliance.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16" y="1745694"/>
            <a:ext cx="8489275" cy="473809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18583" y="1261943"/>
            <a:ext cx="3975854" cy="496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Vantagens e Desafios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9618583" y="1943933"/>
            <a:ext cx="4358402" cy="1463754"/>
          </a:xfrm>
          <a:prstGeom prst="roundRect">
            <a:avLst>
              <a:gd name="adj" fmla="val 19353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9830276" y="2155627"/>
            <a:ext cx="2484953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IaaS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830276" y="2630686"/>
            <a:ext cx="3935016" cy="565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+ Controle e flexibilidade • — Requer expertise e gestão contínua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9618583" y="3572232"/>
            <a:ext cx="4358402" cy="1463754"/>
          </a:xfrm>
          <a:prstGeom prst="roundRect">
            <a:avLst>
              <a:gd name="adj" fmla="val 19353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9830276" y="3783925"/>
            <a:ext cx="2484953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PaaS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830276" y="4258985"/>
            <a:ext cx="3935016" cy="565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+ Agilidade no desenvolvimento • — Menos controle sobre runtime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9618583" y="5200531"/>
            <a:ext cx="4358402" cy="1746409"/>
          </a:xfrm>
          <a:prstGeom prst="roundRect">
            <a:avLst>
              <a:gd name="adj" fmla="val 16221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9830276" y="5412224"/>
            <a:ext cx="2484953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SaaS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830276" y="5887283"/>
            <a:ext cx="3935016" cy="847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+ Rápido e econômico para usuário • — Dependência do provedor e customização limitada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546</Words>
  <Application>Microsoft Office PowerPoint</Application>
  <PresentationFormat>Personalizar</PresentationFormat>
  <Paragraphs>81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Barlow Bold</vt:lpstr>
      <vt:lpstr>Montserrat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JONH EDSON RIBEIRO DE CARVALHO</cp:lastModifiedBy>
  <cp:revision>2</cp:revision>
  <dcterms:created xsi:type="dcterms:W3CDTF">2026-02-24T23:27:25Z</dcterms:created>
  <dcterms:modified xsi:type="dcterms:W3CDTF">2026-02-25T00:40:30Z</dcterms:modified>
</cp:coreProperties>
</file>