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Barlow" panose="00000500000000000000" pitchFamily="2" charset="0"/>
      <p:regular r:id="rId14"/>
      <p:bold r:id="rId15"/>
    </p:embeddedFont>
    <p:embeddedFont>
      <p:font typeface="Barlow Bold" panose="00000800000000000000" charset="0"/>
      <p:bold r:id="rId16"/>
    </p:embeddedFont>
    <p:embeddedFont>
      <p:font typeface="Montserrat" panose="00000500000000000000" pitchFamily="2" charset="0"/>
      <p:regular r:id="rId17"/>
      <p:bold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70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76681-FE78-DB7C-AE39-916D2226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C6306-1E5D-BF5A-8F1C-96D7D5424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71003-55D3-1FDB-0C3F-C1B628601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A1F19-5E1D-C7CA-6719-FC1B2CDDB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33443"/>
            <a:ext cx="7627382" cy="28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Introdução ao Big Data: Os 5 Vs e Desafios do Processamento em Larga Escala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5009198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Visão geral dos conceitos essenciais: o que caracteriza Big Data, os cinco Vs (Volume, Velocidade, Variedade, Veracidade, Valor), desafios de processamento e como arquiteturas modernas enfrentam essas demandas.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932498"/>
            <a:ext cx="13113782" cy="54274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68579" y="2438674"/>
            <a:ext cx="2119128" cy="7651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Traditional Architecture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1068579" y="3307242"/>
            <a:ext cx="2119128" cy="872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Single-server RDBMS → ETL → BI dashboards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11431630" y="2438674"/>
            <a:ext cx="2119128" cy="7651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Big Data Architecture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1431630" y="3307242"/>
            <a:ext cx="2119128" cy="1162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Multi-source ingestion → data lake → distributed processing &amp; ML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58309" y="6603683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Diagrama simplificado mostrando o fluxo: fontes diversas → ingestão → armazenamento (tradicional versus data lake) → processamento (centralizado vs distribuído) → consumo analítico (BI, ML, APIs).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943" y="782717"/>
            <a:ext cx="7686913" cy="1095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Conclusão — Big Data como Pilar da Transformação Digital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214943" y="2178368"/>
            <a:ext cx="2428875" cy="3521631"/>
          </a:xfrm>
          <a:prstGeom prst="roundRect">
            <a:avLst>
              <a:gd name="adj" fmla="val 1285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430685" y="2394109"/>
            <a:ext cx="199739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Entender os 5 Vs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30685" y="3198971"/>
            <a:ext cx="1997393" cy="1305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Fundamental para projetar soluções que entreguem valor real.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843843" y="2178368"/>
            <a:ext cx="2428994" cy="3521631"/>
          </a:xfrm>
          <a:prstGeom prst="roundRect">
            <a:avLst>
              <a:gd name="adj" fmla="val 1285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9059585" y="2394109"/>
            <a:ext cx="1997512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Superar desafios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9059585" y="3198971"/>
            <a:ext cx="1997512" cy="1958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Escalabilidade, governança, qualidade e custos exigem planejamento e estratégia.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472863" y="2178368"/>
            <a:ext cx="2428875" cy="3521631"/>
          </a:xfrm>
          <a:prstGeom prst="roundRect">
            <a:avLst>
              <a:gd name="adj" fmla="val 1285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688604" y="2394109"/>
            <a:ext cx="199739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Arquiteturas modernas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1688604" y="3198971"/>
            <a:ext cx="1997393" cy="2285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lakes + processamento distribuído permitem análises em grande escala e pipelines para ML.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4943" y="5900023"/>
            <a:ext cx="7686794" cy="1546860"/>
          </a:xfrm>
          <a:prstGeom prst="roundRect">
            <a:avLst>
              <a:gd name="adj" fmla="val 2018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6430685" y="6115764"/>
            <a:ext cx="273915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Próximos passos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6430685" y="6578203"/>
            <a:ext cx="725531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Investir em infra‑estrutura escalável, equipes qualificadas e governança de dados para extrair valor sustentável.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91352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que é Big Data?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301419"/>
            <a:ext cx="108228" cy="1082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83112" y="218634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Definição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83112" y="2672477"/>
            <a:ext cx="730257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Conjunto de dados tão grande e complexo que técnicas tradicionais não são eficientes para armazenar, processar ou extrair valor.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4260949"/>
            <a:ext cx="108228" cy="1082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83112" y="414587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Tipos de dados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83112" y="4632007"/>
            <a:ext cx="73025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Inclui dados estruturados, semiestruturados e não estruturados (logs, imagens, áudio, vídeo, textos).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5873770"/>
            <a:ext cx="108228" cy="1082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83112" y="575869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Objetivo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83112" y="6244828"/>
            <a:ext cx="730257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Transformar volumes brutos em insights acionáveis para tomadas de decisão e inovação.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787723"/>
            <a:ext cx="8338899" cy="46541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3466" y="1560195"/>
            <a:ext cx="4246126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Os 5 Vs do Big Data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9633466" y="2346841"/>
            <a:ext cx="4246126" cy="446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Volume: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Conjuntos massivos — terabytes a petabytes por dia.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Velocidade: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Ingestão e processamento em tempo real ou quase real (streaming).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Variedade: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Múltiplos formatos e fontes — texto, multimídia, sensores.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Veracidade: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Precisão, consistência e confiabilidade dos dados.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Valor: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Capacidade de extrair insights úteis e monetizáveis.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8B8DE11-DC68-0B51-CED6-0E2032F40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49" y="2764481"/>
            <a:ext cx="13779501" cy="29546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Barlow" panose="00000500000000000000" pitchFamily="2" charset="0"/>
              </a:rPr>
              <a:t>1. Volume (Quantidade)</a:t>
            </a:r>
            <a:endParaRPr kumimoji="0" lang="pt-BR" altLang="pt-B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O que é: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Refere-se à quantidade maciça de dados gerados a cada segundo por fontes como redes sociais, sensores IoT, transações bancárias e vídeos.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Visualização: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Imagine um "Data Lake" (lago de dados) que nunca para de encher, acumulando </a:t>
            </a:r>
            <a:r>
              <a:rPr kumimoji="0" lang="pt-BR" altLang="pt-BR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terabytes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, </a:t>
            </a:r>
            <a:r>
              <a:rPr kumimoji="0" lang="pt-BR" altLang="pt-BR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petabytes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 ou </a:t>
            </a:r>
            <a:r>
              <a:rPr kumimoji="0" lang="pt-BR" altLang="pt-BR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exabytes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 de dados.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Barlow" panose="00000500000000000000" pitchFamily="2" charset="0"/>
              </a:rPr>
              <a:t>2. Velocidade (Tempo)</a:t>
            </a:r>
            <a:endParaRPr kumimoji="0" lang="pt-BR" altLang="pt-B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O que é: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A rapidez com que os dados são produzidos, coletados e processados. A análise muitas vezes precisa ocorrer em tempo real (streaming) para ser útil.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Visualização: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Um fluxo contínuo de dados (como um rio) ou um painel de controle (dashboard) que muda instantaneamente à medida que novas informações chegam.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A0A0D-93D4-EA7E-7E26-1663CC2C6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65FEFF85-E4C3-1BD0-E8A2-2F0B68396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49" y="471552"/>
            <a:ext cx="13779501" cy="7540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Barlow" panose="00000500000000000000" pitchFamily="2" charset="0"/>
              </a:rPr>
              <a:t>3. Variedade (Diversidade)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O que é: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A multiplicidade de formatos e tipos de dados: estruturados (bancos de dados SQL), semiestruturados (XML, JSON) e não estruturados (e-mails, imagens, áudios, vídeos, redes sociais).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Visualização: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Diferentes ícones representando arquivos de texto, imagens, vídeos, tabelas e feeds de mídia social, todos integrados em um único sistema.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Barlow" panose="00000500000000000000" pitchFamily="2" charset="0"/>
              </a:rPr>
              <a:t>4. Veracidade (Confiabilidade)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O que é: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A qualidade, precisão e autenticidade dos dados. Dados de Big Data podem ser imprecisos ou ruidosos, por isso a verificação é crucial.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Visualização: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Um filtro ou selo de garantia que separa "dados limpos/relevantes" de "ruído" ou informações falsas.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Barlow" panose="00000500000000000000" pitchFamily="2" charset="0"/>
              </a:rPr>
              <a:t>5. Valor (Benefício)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low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O que é: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O objetivo final: transformar dados brutos em insights, inteligência de negócios e tomadas de decisão eficazes que geram retorno financeiro ou operacional.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8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Visualização: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 Uma lâmpada de ideia, um gráfico de lucros ou um insight estratégico (</a:t>
            </a:r>
            <a:r>
              <a:rPr kumimoji="0" lang="pt-BR" altLang="pt-BR" sz="28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ex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Barlow" panose="00000500000000000000" pitchFamily="2" charset="0"/>
              </a:rPr>
              <a:t>: "aumentar vendas em 20%")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9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81526"/>
            <a:ext cx="8006239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Desafios do Processamento de Big Data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58309" y="1784866"/>
            <a:ext cx="3115985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1784866"/>
            <a:ext cx="121920" cy="27233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96804" y="2031921"/>
            <a:ext cx="25304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Escalabilidade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96804" y="2518053"/>
            <a:ext cx="253043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Armazenar e indexar volumes que crescem exponencialmente sem perda de desempenho.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090868" y="1784866"/>
            <a:ext cx="3115985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88" y="1784866"/>
            <a:ext cx="121920" cy="272331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429363" y="2031921"/>
            <a:ext cx="25304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Latência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4429363" y="2518053"/>
            <a:ext cx="2530435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Processamento em tempo real exige baixa latência e pipelines otimizados.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7423428" y="1784866"/>
            <a:ext cx="3115985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948" y="1784866"/>
            <a:ext cx="121920" cy="272331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761923" y="2031921"/>
            <a:ext cx="2530435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Qualidade dos dados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761923" y="2874288"/>
            <a:ext cx="2530435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Limpeza, deduplicação e validação para garantir veracidade nas análises.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0755987" y="1784866"/>
            <a:ext cx="3116104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507" y="1784866"/>
            <a:ext cx="121920" cy="272331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094482" y="2031921"/>
            <a:ext cx="253055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Integração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1094482" y="2518053"/>
            <a:ext cx="2530554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Conectar fontes heterogêneas e manter consistência sem sacrificar velocidade.</a:t>
            </a:r>
            <a:endParaRPr lang="en-US" sz="1700" dirty="0"/>
          </a:p>
        </p:txBody>
      </p:sp>
      <p:sp>
        <p:nvSpPr>
          <p:cNvPr id="19" name="Shape 13"/>
          <p:cNvSpPr/>
          <p:nvPr/>
        </p:nvSpPr>
        <p:spPr>
          <a:xfrm>
            <a:off x="758309" y="4724757"/>
            <a:ext cx="3115985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4724757"/>
            <a:ext cx="121920" cy="2723317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096804" y="4971812"/>
            <a:ext cx="2530435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Governança e segurança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1096804" y="5814179"/>
            <a:ext cx="2530435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Controle de acesso, conformidade regulatória e proteção contra vazamentos.</a:t>
            </a:r>
            <a:endParaRPr lang="en-US" sz="1700" dirty="0"/>
          </a:p>
        </p:txBody>
      </p:sp>
      <p:sp>
        <p:nvSpPr>
          <p:cNvPr id="23" name="Shape 16"/>
          <p:cNvSpPr/>
          <p:nvPr/>
        </p:nvSpPr>
        <p:spPr>
          <a:xfrm>
            <a:off x="4090868" y="4724757"/>
            <a:ext cx="3115985" cy="2723317"/>
          </a:xfrm>
          <a:prstGeom prst="roundRect">
            <a:avLst>
              <a:gd name="adj" fmla="val 5372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88" y="4724757"/>
            <a:ext cx="121920" cy="2723317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4429363" y="4971812"/>
            <a:ext cx="25304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Talento e custo</a:t>
            </a:r>
            <a:endParaRPr lang="en-US" sz="2200" dirty="0"/>
          </a:p>
        </p:txBody>
      </p:sp>
      <p:sp>
        <p:nvSpPr>
          <p:cNvPr id="26" name="Text 18"/>
          <p:cNvSpPr/>
          <p:nvPr/>
        </p:nvSpPr>
        <p:spPr>
          <a:xfrm>
            <a:off x="4429363" y="5457944"/>
            <a:ext cx="253043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Equipe especializada e infraestrutura (infra on‑premise ou nuvem) têm custo e complexidade.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787604"/>
            <a:ext cx="8338899" cy="46541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3466" y="1253371"/>
            <a:ext cx="4246126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Arquiteturas Tradicionais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9633466" y="2610088"/>
            <a:ext cx="4246126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Baseadas em bancos relacionais e processamento centralizado. Boas para dados estruturados e cargas previsíveis, mas limitadas em escala, flexibilidade e suporte a dados não estruturados.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9633466" y="4885253"/>
            <a:ext cx="4246126" cy="2231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Escalabilidade vertical (upgrade de hardware).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Transações ACID e integridade forte.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Menor eficiência para grandes volumes e streaming.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787604"/>
            <a:ext cx="8338899" cy="46541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3466" y="1253371"/>
            <a:ext cx="4246126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Arquiteturas para Big Data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9633466" y="2610088"/>
            <a:ext cx="4246126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Projetadas para distribuição, tolerância a falhas e processamento paralelo. Integram data lakes, armazenamento distribuído e motores de processamento em lote e streaming.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9633466" y="4538543"/>
            <a:ext cx="4246126" cy="25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Escalabilidade horizontal (clusters e nós adicionais).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Processamento em lote (Hadoop) e em memória/streaming (Spark, Flink).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Suporte a ML/IA e pipelines de dados automatizados.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503289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Exemplos Práticos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506629"/>
            <a:ext cx="921901" cy="5697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50958" y="35066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Hadoop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950958" y="3992761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Processamento em lote escalável com HDFS e MapReduce — ideal para grandes volumes históricos.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3506629"/>
            <a:ext cx="921901" cy="5697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12468" y="350662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Apache Spark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412468" y="3992761"/>
            <a:ext cx="2998113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Processamento em memória para análises rápidas e streaming; excelente para ML e ETL acelerado.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3506629"/>
            <a:ext cx="921901" cy="5697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73978" y="3506629"/>
            <a:ext cx="291476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Data Lakes (S3 / ADLS)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873978" y="3992761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Armazenamento flexível para todos os tipos de dados, com camadas para raw, curated e analytics.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913</Words>
  <Application>Microsoft Office PowerPoint</Application>
  <PresentationFormat>Personalizar</PresentationFormat>
  <Paragraphs>85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Barlow Bold</vt:lpstr>
      <vt:lpstr>Montserrat</vt:lpstr>
      <vt:lpstr>Barlow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JONH EDSON RIBEIRO DE CARVALHO</cp:lastModifiedBy>
  <cp:revision>3</cp:revision>
  <dcterms:created xsi:type="dcterms:W3CDTF">2026-02-24T23:28:08Z</dcterms:created>
  <dcterms:modified xsi:type="dcterms:W3CDTF">2026-02-25T00:39:50Z</dcterms:modified>
</cp:coreProperties>
</file>