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Barlow Bold" panose="00000800000000000000" pitchFamily="2" charset="0"/>
      <p:bold r:id="rId13"/>
    </p:embeddedFont>
    <p:embeddedFont>
      <p:font typeface="Montserrat" panose="00000500000000000000" pitchFamily="2" charset="0"/>
      <p:regular r:id="rId14"/>
      <p:bold r:id="rId15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8" d="100"/>
          <a:sy n="58" d="100"/>
        </p:scale>
        <p:origin x="5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733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2363153"/>
            <a:ext cx="7627382" cy="21381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Principais Serviços AWS: Computação, Armazenamento e Redes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44709" y="4826198"/>
            <a:ext cx="7627382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Visão geral concisa dos blocos essenciais da AWS: EC2 + Auto Scaling (computação), Amazon S3 (armazenamento de objetos) e VPC (redes). Objetivo: entender capacidades, benefícios e cenários práticos.</a:t>
            </a:r>
            <a:endParaRPr lang="en-US" sz="1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2213134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Conclusão — Por que escolher AWS?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44709" y="3963472"/>
            <a:ext cx="7627382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Plataforma madura, segura e integrada que permite escalar computação (EC2 + Auto Scaling), armazenar dados com durabilidade (S3) e construir redes segmentadas e seguras (VPC). Ideal para acelerar inovação e reduzir complexidade operacional.</a:t>
            </a:r>
            <a:endParaRPr lang="en-US" sz="1700" dirty="0"/>
          </a:p>
        </p:txBody>
      </p:sp>
      <p:sp>
        <p:nvSpPr>
          <p:cNvPr id="5" name="Shape 2"/>
          <p:cNvSpPr/>
          <p:nvPr/>
        </p:nvSpPr>
        <p:spPr>
          <a:xfrm>
            <a:off x="6244709" y="5601653"/>
            <a:ext cx="2938939" cy="407075"/>
          </a:xfrm>
          <a:prstGeom prst="roundRect">
            <a:avLst>
              <a:gd name="adj" fmla="val 63869"/>
            </a:avLst>
          </a:prstGeom>
          <a:solidFill>
            <a:srgbClr val="D4E9F7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74606" y="5718572"/>
            <a:ext cx="173236" cy="17323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634401" y="5666542"/>
            <a:ext cx="2419350" cy="277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PRONTO PARA PRODUÇÃO</a:t>
            </a:r>
            <a:endParaRPr lang="en-US" sz="1350" dirty="0"/>
          </a:p>
        </p:txBody>
      </p:sp>
      <p:sp>
        <p:nvSpPr>
          <p:cNvPr id="8" name="Shape 4"/>
          <p:cNvSpPr/>
          <p:nvPr/>
        </p:nvSpPr>
        <p:spPr>
          <a:xfrm>
            <a:off x="9291876" y="5594033"/>
            <a:ext cx="1297662" cy="422315"/>
          </a:xfrm>
          <a:prstGeom prst="roundRect">
            <a:avLst>
              <a:gd name="adj" fmla="val 61564"/>
            </a:avLst>
          </a:prstGeom>
          <a:noFill/>
          <a:ln w="7620">
            <a:solidFill>
              <a:srgbClr val="75BAE6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9" name="Text 5"/>
          <p:cNvSpPr/>
          <p:nvPr/>
        </p:nvSpPr>
        <p:spPr>
          <a:xfrm>
            <a:off x="9429393" y="5666542"/>
            <a:ext cx="1022628" cy="277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ESCALÁVEL</a:t>
            </a:r>
            <a:endParaRPr lang="en-US" sz="1350" dirty="0"/>
          </a:p>
        </p:txBody>
      </p:sp>
      <p:sp>
        <p:nvSpPr>
          <p:cNvPr id="10" name="Text 6"/>
          <p:cNvSpPr/>
          <p:nvPr/>
        </p:nvSpPr>
        <p:spPr>
          <a:xfrm>
            <a:off x="10697766" y="5666542"/>
            <a:ext cx="763905" cy="277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SEGURO</a:t>
            </a:r>
            <a:endParaRPr lang="en-US" sz="13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2258616"/>
            <a:ext cx="1031033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Computação na AWS: EC2 e Auto Scaling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" y="3404592"/>
            <a:ext cx="1862138" cy="115085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891195" y="3404592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Amazon EC2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2891195" y="3890724"/>
            <a:ext cx="4288631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Instâncias virtuais sob demanda com controle de CPU, memória, armazenamento e rede. Suporta diversos sistemas operacionais, tipos de instância e otimizações por workload.</a:t>
            </a:r>
            <a:endParaRPr lang="en-US" sz="17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0574" y="3404592"/>
            <a:ext cx="1862138" cy="115085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583460" y="3404592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Auto Scaling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583460" y="3890724"/>
            <a:ext cx="4288631" cy="20802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Escalonamento automático que adiciona ou remove instâncias conforme métricas (CPU, requests) ou agendas. Garante performance durante picos e economia em períodos de baixa.</a:t>
            </a:r>
            <a:endParaRPr lang="en-US" sz="17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1368266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Amazon EC2 em Números e Recursos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44709" y="3118604"/>
            <a:ext cx="7627382" cy="2231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+700 tipos de instâncias: otimizações para computação, memória, armazenamento e GPU.</a:t>
            </a:r>
            <a:endParaRPr lang="en-US" sz="1700" dirty="0"/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AWS Nitro System: isolamento e segurança em nível de hardware para reduzir superfície de ataque.</a:t>
            </a:r>
            <a:endParaRPr lang="en-US" sz="1700" dirty="0"/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Instâncias Spot: economia de até 90% para workloads tolerantes a interrupções.</a:t>
            </a:r>
            <a:endParaRPr lang="en-US" sz="1700" dirty="0"/>
          </a:p>
        </p:txBody>
      </p:sp>
      <p:sp>
        <p:nvSpPr>
          <p:cNvPr id="5" name="Shape 2"/>
          <p:cNvSpPr/>
          <p:nvPr/>
        </p:nvSpPr>
        <p:spPr>
          <a:xfrm>
            <a:off x="6244709" y="5594033"/>
            <a:ext cx="7627382" cy="1267182"/>
          </a:xfrm>
          <a:prstGeom prst="roundRect">
            <a:avLst>
              <a:gd name="adj" fmla="val 25647"/>
            </a:avLst>
          </a:prstGeom>
          <a:solidFill>
            <a:srgbClr val="BEDFF3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284" y="5926574"/>
            <a:ext cx="270748" cy="21657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948607" y="5864662"/>
            <a:ext cx="6706910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Escolha de instância influencia custo, latência e desempenho — alinhe profile ao workload.</a:t>
            </a:r>
            <a:endParaRPr lang="en-US" sz="17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1263610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Armazenamento AWS: Amazon S3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58309" y="3013948"/>
            <a:ext cx="7627382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Serviço de armazenamento de objetos altamente escalável e durável. Dados organizados em buckets; cada objeto pode ter metadados, políticas e versionamento para recuperação.</a:t>
            </a:r>
            <a:endParaRPr lang="en-US" sz="1700" dirty="0"/>
          </a:p>
        </p:txBody>
      </p:sp>
      <p:sp>
        <p:nvSpPr>
          <p:cNvPr id="5" name="Shape 2"/>
          <p:cNvSpPr/>
          <p:nvPr/>
        </p:nvSpPr>
        <p:spPr>
          <a:xfrm>
            <a:off x="758309" y="4297799"/>
            <a:ext cx="3705344" cy="2668072"/>
          </a:xfrm>
          <a:prstGeom prst="roundRect">
            <a:avLst>
              <a:gd name="adj" fmla="val 12181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Text 3"/>
          <p:cNvSpPr/>
          <p:nvPr/>
        </p:nvSpPr>
        <p:spPr>
          <a:xfrm>
            <a:off x="982504" y="4521994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Durabilidade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982504" y="5008126"/>
            <a:ext cx="3256955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11 noves (99.999999999%) — projetado para perda de dados quase inexistente.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680228" y="4297799"/>
            <a:ext cx="3705463" cy="2668072"/>
          </a:xfrm>
          <a:prstGeom prst="roundRect">
            <a:avLst>
              <a:gd name="adj" fmla="val 12181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9" name="Text 6"/>
          <p:cNvSpPr/>
          <p:nvPr/>
        </p:nvSpPr>
        <p:spPr>
          <a:xfrm>
            <a:off x="4904423" y="4521994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Escalabilidade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4904423" y="5008126"/>
            <a:ext cx="3257074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Armazenamento praticamente ilimitado, atende desde backups até arquivos multimídia em escala.</a:t>
            </a:r>
            <a:endParaRPr lang="en-US" sz="1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5092" y="801886"/>
            <a:ext cx="9772650" cy="690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Amazon S3: Funcionalidades Essenciais</a:t>
            </a:r>
            <a:endParaRPr lang="en-US" sz="43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092" y="2275880"/>
            <a:ext cx="8374737" cy="46741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29894" y="1981438"/>
            <a:ext cx="4272915" cy="34511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Versionamento:</a:t>
            </a:r>
            <a:r>
              <a:rPr lang="en-US" sz="16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mantém versões históricas; permite recuperação de dados e proteção contra exclusões acidentais.</a:t>
            </a:r>
            <a:endParaRPr lang="en-US" sz="1650" dirty="0"/>
          </a:p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Segurança:</a:t>
            </a:r>
            <a:r>
              <a:rPr lang="en-US" sz="16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políticas de bucket, IAM, criptografia em repouso e em trânsito (SSE, TLS).</a:t>
            </a:r>
            <a:endParaRPr lang="en-US" sz="1650" dirty="0"/>
          </a:p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Integrações:</a:t>
            </a:r>
            <a:r>
              <a:rPr lang="en-US" sz="16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backup, Data Lake, AWS Lambda, Athena, Glacier para arquivamento.</a:t>
            </a:r>
            <a:endParaRPr lang="en-US" sz="1650" dirty="0"/>
          </a:p>
        </p:txBody>
      </p:sp>
      <p:sp>
        <p:nvSpPr>
          <p:cNvPr id="5" name="Shape 2"/>
          <p:cNvSpPr/>
          <p:nvPr/>
        </p:nvSpPr>
        <p:spPr>
          <a:xfrm>
            <a:off x="9629894" y="5661660"/>
            <a:ext cx="4272915" cy="1536978"/>
          </a:xfrm>
          <a:prstGeom prst="roundRect">
            <a:avLst>
              <a:gd name="adj" fmla="val 20500"/>
            </a:avLst>
          </a:prstGeom>
          <a:solidFill>
            <a:srgbClr val="BEDFF3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9920" y="5976580"/>
            <a:ext cx="262533" cy="21002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312479" y="5917763"/>
            <a:ext cx="3380303" cy="9926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Combine lifecycle policies e armazenamento em camadas para otimizar custo e retenção.</a:t>
            </a:r>
            <a:endParaRPr lang="en-US" sz="16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745450"/>
            <a:ext cx="7137321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Redes na AWS: Amazon VPC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44709" y="1783080"/>
            <a:ext cx="7627382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VPC cria redes virtuais isoladas dentro da AWS, permitindo controlar CIDRs, subnets, rotas e gateways. Base para arquiteturas seguras e segmentadas na nuvem.</a:t>
            </a:r>
            <a:endParaRPr lang="en-US" sz="17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44709" y="3066931"/>
            <a:ext cx="541615" cy="54161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244709" y="3879294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Isolamento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6244709" y="4365427"/>
            <a:ext cx="76273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Redes separadas para ambientes (prod, staging) e requisitos regulatórios.</a:t>
            </a:r>
            <a:endParaRPr lang="en-US" sz="17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44709" y="5492115"/>
            <a:ext cx="541615" cy="541615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6244709" y="630447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Controle de tráfego</a:t>
            </a:r>
            <a:endParaRPr lang="en-US" sz="2200" dirty="0"/>
          </a:p>
        </p:txBody>
      </p:sp>
      <p:sp>
        <p:nvSpPr>
          <p:cNvPr id="10" name="Text 5"/>
          <p:cNvSpPr/>
          <p:nvPr/>
        </p:nvSpPr>
        <p:spPr>
          <a:xfrm>
            <a:off x="6244709" y="6790611"/>
            <a:ext cx="76273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Tabelas de rota, NAT Gateways e Internet Gateways para definição precisa do fluxo.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81858" y="569238"/>
            <a:ext cx="7939445" cy="5468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VPC em Ação: Subnets e Security Groups</a:t>
            </a:r>
            <a:endParaRPr lang="en-US" sz="34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607" y="1307425"/>
            <a:ext cx="7438668" cy="573917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3913761" y="3682760"/>
            <a:ext cx="1297346" cy="9369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Network Flow Overview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5190013" y="5490837"/>
            <a:ext cx="1930033" cy="6246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Web Security Group</a:t>
            </a:r>
            <a:endParaRPr lang="en-US" sz="1950" dirty="0"/>
          </a:p>
        </p:txBody>
      </p:sp>
      <p:sp>
        <p:nvSpPr>
          <p:cNvPr id="7" name="Text 3"/>
          <p:cNvSpPr/>
          <p:nvPr/>
        </p:nvSpPr>
        <p:spPr>
          <a:xfrm>
            <a:off x="5190013" y="6199829"/>
            <a:ext cx="1930033" cy="4192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Allows 80/443 from internet</a:t>
            </a:r>
            <a:endParaRPr lang="en-US" sz="1450" dirty="0"/>
          </a:p>
        </p:txBody>
      </p:sp>
      <p:sp>
        <p:nvSpPr>
          <p:cNvPr id="8" name="Text 4"/>
          <p:cNvSpPr/>
          <p:nvPr/>
        </p:nvSpPr>
        <p:spPr>
          <a:xfrm>
            <a:off x="1160856" y="3748517"/>
            <a:ext cx="1972223" cy="3123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Flow Control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1160856" y="4145203"/>
            <a:ext cx="1972223" cy="4192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Traffic: Internet → Web → DB</a:t>
            </a:r>
            <a:endParaRPr lang="en-US" sz="1450" dirty="0"/>
          </a:p>
        </p:txBody>
      </p:sp>
      <p:sp>
        <p:nvSpPr>
          <p:cNvPr id="10" name="Text 6"/>
          <p:cNvSpPr/>
          <p:nvPr/>
        </p:nvSpPr>
        <p:spPr>
          <a:xfrm>
            <a:off x="1973016" y="5490837"/>
            <a:ext cx="1930033" cy="6246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DB Security Group</a:t>
            </a:r>
            <a:endParaRPr lang="en-US" sz="1950" dirty="0"/>
          </a:p>
        </p:txBody>
      </p:sp>
      <p:sp>
        <p:nvSpPr>
          <p:cNvPr id="11" name="Text 7"/>
          <p:cNvSpPr/>
          <p:nvPr/>
        </p:nvSpPr>
        <p:spPr>
          <a:xfrm>
            <a:off x="1973016" y="6199829"/>
            <a:ext cx="1930033" cy="4192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Allows 3306 only from web SG</a:t>
            </a:r>
            <a:endParaRPr lang="en-US" sz="1450" dirty="0"/>
          </a:p>
        </p:txBody>
      </p:sp>
      <p:sp>
        <p:nvSpPr>
          <p:cNvPr id="12" name="Text 8"/>
          <p:cNvSpPr/>
          <p:nvPr/>
        </p:nvSpPr>
        <p:spPr>
          <a:xfrm>
            <a:off x="5991625" y="3737970"/>
            <a:ext cx="1972223" cy="3123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Private Subnet</a:t>
            </a:r>
            <a:endParaRPr lang="en-US" sz="1950" dirty="0"/>
          </a:p>
        </p:txBody>
      </p:sp>
      <p:sp>
        <p:nvSpPr>
          <p:cNvPr id="13" name="Text 9"/>
          <p:cNvSpPr/>
          <p:nvPr/>
        </p:nvSpPr>
        <p:spPr>
          <a:xfrm>
            <a:off x="5991625" y="4134656"/>
            <a:ext cx="1972223" cy="4192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Houses databases (no public access)</a:t>
            </a:r>
            <a:endParaRPr lang="en-US" sz="1450" dirty="0"/>
          </a:p>
        </p:txBody>
      </p:sp>
      <p:sp>
        <p:nvSpPr>
          <p:cNvPr id="14" name="Text 10"/>
          <p:cNvSpPr/>
          <p:nvPr/>
        </p:nvSpPr>
        <p:spPr>
          <a:xfrm>
            <a:off x="3534050" y="1760308"/>
            <a:ext cx="1982771" cy="3123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Public Subnet</a:t>
            </a:r>
            <a:endParaRPr lang="en-US" sz="1950" dirty="0"/>
          </a:p>
        </p:txBody>
      </p:sp>
      <p:sp>
        <p:nvSpPr>
          <p:cNvPr id="15" name="Text 11"/>
          <p:cNvSpPr/>
          <p:nvPr/>
        </p:nvSpPr>
        <p:spPr>
          <a:xfrm>
            <a:off x="3534050" y="2156994"/>
            <a:ext cx="1982771" cy="4192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Hosts web servers (80/443)</a:t>
            </a:r>
            <a:endParaRPr lang="en-US" sz="1450" dirty="0"/>
          </a:p>
        </p:txBody>
      </p:sp>
      <p:sp>
        <p:nvSpPr>
          <p:cNvPr id="16" name="Text 12"/>
          <p:cNvSpPr/>
          <p:nvPr/>
        </p:nvSpPr>
        <p:spPr>
          <a:xfrm>
            <a:off x="581858" y="7190065"/>
            <a:ext cx="7980283" cy="4702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Modelo comum: servidores web em subnet pública, banco de dados em subnet privada. Security Groups atuam como firewall por instância; NACLs controlam tráfego a nível de subnet.</a:t>
            </a:r>
            <a:endParaRPr lang="en-US" sz="13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1281708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Benefícios Integrados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58309" y="2319338"/>
            <a:ext cx="487442" cy="487442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1462326" y="2393752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Elasticidade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462326" y="2879884"/>
            <a:ext cx="6923365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Auto Scaling + EC2 ajustam recursos; S3 cresce conforme necessidade sem provisionamento prévio.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758309" y="4006572"/>
            <a:ext cx="487442" cy="487442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1462326" y="4080986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Segurança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462326" y="4567118"/>
            <a:ext cx="6923365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Nitro System, criptografia S3 e regras granulares em VPC reduzem riscos operacionais e de conformidade.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758309" y="5693807"/>
            <a:ext cx="487442" cy="487442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462326" y="5768221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Escala Global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462326" y="6254353"/>
            <a:ext cx="6923365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Regiões e zonas de disponibilidade permitem arquiteturas resilientes e com baixa latência.</a:t>
            </a:r>
            <a:endParaRPr lang="en-US" sz="17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1973699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Casos Reais e Impacto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58309" y="3011329"/>
            <a:ext cx="7627382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Startups a grandes empresas usam EC2 + Auto Scaling para suportar milhões de usuários. S3 armazena trilhões de objetos — de backups a streaming. VPC isola workloads críticos em setores regulados (finanças, saúde).</a:t>
            </a:r>
            <a:endParaRPr lang="en-US" sz="1700" dirty="0"/>
          </a:p>
        </p:txBody>
      </p:sp>
      <p:sp>
        <p:nvSpPr>
          <p:cNvPr id="5" name="Shape 2"/>
          <p:cNvSpPr/>
          <p:nvPr/>
        </p:nvSpPr>
        <p:spPr>
          <a:xfrm>
            <a:off x="758309" y="4641890"/>
            <a:ext cx="7627382" cy="1613892"/>
          </a:xfrm>
          <a:prstGeom prst="roundRect">
            <a:avLst>
              <a:gd name="adj" fmla="val 20137"/>
            </a:avLst>
          </a:prstGeom>
          <a:solidFill>
            <a:srgbClr val="BEDFF3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884" y="4974431"/>
            <a:ext cx="270748" cy="21657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462207" y="4912519"/>
            <a:ext cx="6706910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Exemplo prático: aplicação web elástica, logs e assets no S3, banco de dados em subnets privadas — arquitetura segura e econômica.</a:t>
            </a:r>
            <a:endParaRPr lang="en-US" sz="17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645</Words>
  <Application>Microsoft Office PowerPoint</Application>
  <PresentationFormat>Personalizar</PresentationFormat>
  <Paragraphs>67</Paragraphs>
  <Slides>10</Slides>
  <Notes>10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4" baseType="lpstr">
      <vt:lpstr>Barlow Bold</vt:lpstr>
      <vt:lpstr>Montserrat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JONH EDSON RIBEIRO DE CARVALHO</cp:lastModifiedBy>
  <cp:revision>2</cp:revision>
  <dcterms:created xsi:type="dcterms:W3CDTF">2026-02-24T23:24:36Z</dcterms:created>
  <dcterms:modified xsi:type="dcterms:W3CDTF">2026-02-25T00:39:15Z</dcterms:modified>
</cp:coreProperties>
</file>